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6"/>
  </p:notesMasterIdLst>
  <p:handoutMasterIdLst>
    <p:handoutMasterId r:id="rId37"/>
  </p:handoutMasterIdLst>
  <p:sldIdLst>
    <p:sldId id="280" r:id="rId5"/>
    <p:sldId id="408" r:id="rId6"/>
    <p:sldId id="437" r:id="rId7"/>
    <p:sldId id="438" r:id="rId8"/>
    <p:sldId id="439" r:id="rId9"/>
    <p:sldId id="440" r:id="rId10"/>
    <p:sldId id="435" r:id="rId11"/>
    <p:sldId id="407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304" r:id="rId31"/>
    <p:sldId id="413" r:id="rId32"/>
    <p:sldId id="436" r:id="rId33"/>
    <p:sldId id="459" r:id="rId34"/>
    <p:sldId id="460" r:id="rId35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C17C9C02-2927-4C93-819E-6EDA0ADC354F}">
          <p14:sldIdLst>
            <p14:sldId id="280"/>
          </p14:sldIdLst>
        </p14:section>
        <p14:section name="Untitled Section" id="{13FE2C48-EDE1-42CF-A1AD-5D162600429A}">
          <p14:sldIdLst>
            <p14:sldId id="408"/>
            <p14:sldId id="437"/>
            <p14:sldId id="438"/>
            <p14:sldId id="439"/>
            <p14:sldId id="440"/>
            <p14:sldId id="435"/>
            <p14:sldId id="407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304"/>
            <p14:sldId id="413"/>
            <p14:sldId id="436"/>
            <p14:sldId id="459"/>
            <p14:sldId id="4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532B"/>
    <a:srgbClr val="56AE49"/>
    <a:srgbClr val="F7901E"/>
    <a:srgbClr val="5F5F5F"/>
    <a:srgbClr val="777777"/>
    <a:srgbClr val="333333"/>
    <a:srgbClr val="4D4D4D"/>
    <a:srgbClr val="CC3300"/>
    <a:srgbClr val="BC8F0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1" autoAdjust="0"/>
    <p:restoredTop sz="93185" autoAdjust="0"/>
  </p:normalViewPr>
  <p:slideViewPr>
    <p:cSldViewPr>
      <p:cViewPr varScale="1">
        <p:scale>
          <a:sx n="84" d="100"/>
          <a:sy n="84" d="100"/>
        </p:scale>
        <p:origin x="25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199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AEA99-97E5-4E0A-A42B-87A175A4B4D1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D9225-E8E6-41CC-976A-6B92CAD97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90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hangingPunct="1">
              <a:defRPr sz="1300">
                <a:cs typeface="Arial" pitchFamily="34" charset="0"/>
              </a:defRPr>
            </a:lvl1pPr>
          </a:lstStyle>
          <a:p>
            <a:pPr>
              <a:defRPr/>
            </a:pPr>
            <a:fld id="{73B7BE88-9DFD-4CC5-AB52-FEEB138BF001}" type="datetimeFigureOut">
              <a:rPr lang="en-US"/>
              <a:pPr>
                <a:defRPr/>
              </a:pPr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7661E4A6-34B9-4E14-B0CE-4104BD2724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88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3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4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93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7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6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4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4D49AB6-94FE-407D-A08F-CAE9AC5FC5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/>
          <a:lstStyle>
            <a:lvl1pPr>
              <a:lnSpc>
                <a:spcPct val="100000"/>
              </a:lnSpc>
              <a:defRPr sz="8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05" y="5776912"/>
            <a:ext cx="4013200" cy="790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June 26</a:t>
            </a:r>
            <a:r>
              <a:rPr lang="en-US" sz="4000" baseline="30000" dirty="0">
                <a:solidFill>
                  <a:schemeClr val="accent1"/>
                </a:solidFill>
              </a:rPr>
              <a:t>th</a:t>
            </a:r>
            <a:r>
              <a:rPr lang="en-US" sz="40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D2B99-1BF7-4E99-BEE7-8A7D8111D9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6684" y="5813159"/>
            <a:ext cx="864237" cy="718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46B10-8A82-4B00-BD0B-0E1B46A327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28884" y="5635329"/>
            <a:ext cx="1549716" cy="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0FA4DD-0044-40A6-B821-FF709BD27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1600" y="1524000"/>
            <a:ext cx="11988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5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1B8B32-CCF0-4FFD-BA20-DF4C383596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19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01600" y="1295400"/>
            <a:ext cx="11988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41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994400" y="3924300"/>
            <a:ext cx="112184" cy="84138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261100" y="3924300"/>
            <a:ext cx="112184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29819" y="3924300"/>
            <a:ext cx="112183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3"/>
            <a:ext cx="103632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6"/>
            <a:ext cx="103632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1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19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7D52F-4C2D-438B-B506-7EB6F1792A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600" y="1295400"/>
            <a:ext cx="11988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64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2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51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70015-912E-493A-B89F-E30065000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600" y="1524000"/>
            <a:ext cx="11988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19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6B729-3B9F-4708-9011-2790EC468D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1600" y="1524000"/>
            <a:ext cx="11988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1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D0125-75E8-4A8C-9F2C-D7A56E281B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2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8" y="266700"/>
            <a:ext cx="4011084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1" y="273053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8" y="2438403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D0606-A7CC-4175-AC22-6C1991D3B3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200" y="76200"/>
            <a:ext cx="7615765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2000" y="9906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5200" y="563880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D6B1E5-B4C1-43F3-BC2E-5866D9EE87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1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686603-8EE2-4851-8488-5B205F6BE7B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6140074"/>
            <a:ext cx="9968137" cy="713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54C546-0D8E-40E6-BCA0-E3C1CAFD6A2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20400" y="6123857"/>
            <a:ext cx="1267289" cy="72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0B1960-ACE1-43E5-8242-2AB3E90F9E3B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108473" y="6259227"/>
            <a:ext cx="571591" cy="4749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txStyles>
    <p:titleStyle>
      <a:lvl1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Segoe UI" pitchFamily="34" charset="0"/>
          <a:ea typeface="+mj-ea"/>
          <a:cs typeface="Segoe UI" pitchFamily="34" charset="0"/>
        </a:defRPr>
      </a:lvl1pPr>
      <a:lvl2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Segoe UI" pitchFamily="34" charset="0"/>
          <a:cs typeface="Segoe UI" pitchFamily="34" charset="0"/>
        </a:defRPr>
      </a:lvl2pPr>
      <a:lvl3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Segoe UI" pitchFamily="34" charset="0"/>
          <a:cs typeface="Segoe UI" pitchFamily="34" charset="0"/>
        </a:defRPr>
      </a:lvl3pPr>
      <a:lvl4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Segoe UI" pitchFamily="34" charset="0"/>
          <a:cs typeface="Segoe UI" pitchFamily="34" charset="0"/>
        </a:defRPr>
      </a:lvl4pPr>
      <a:lvl5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Segoe UI" pitchFamily="34" charset="0"/>
          <a:cs typeface="Segoe UI" pitchFamily="34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owa_State_Cyclones_football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journermarablegrimmett.blogspot.com/2011/08/georgia-tech-town-kickoff-tech-partners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hennis/Blog/blob/master/ImageDetection/ConvertToLite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data-saturday-plovdiv.eventbrit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hyperlink" Target="https://www.eventbrite.com/e/data-saturday-sofia-tickets-143604172947" TargetMode="External"/><Relationship Id="rId4" Type="http://schemas.openxmlformats.org/officeDocument/2006/relationships/hyperlink" Target="http://jstalks.ne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camera.readthedocs.io/en/release-1.13/" TargetMode="External"/><Relationship Id="rId7" Type="http://schemas.openxmlformats.org/officeDocument/2006/relationships/hyperlink" Target="https://github.com/ehennis/Blog/tree/master/ImageDetection" TargetMode="External"/><Relationship Id="rId2" Type="http://schemas.openxmlformats.org/officeDocument/2006/relationships/hyperlink" Target="https://towardsdatascience.com/portable-computer-vision-tensorflow-2-0-on-a-raspberry-pi-part-1-of-2-84e318798ce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yrevar/942d3a0ac09ec9e5eb3a" TargetMode="External"/><Relationship Id="rId5" Type="http://schemas.openxmlformats.org/officeDocument/2006/relationships/hyperlink" Target="https://arxiv.org/abs/1801.04381" TargetMode="External"/><Relationship Id="rId4" Type="http://schemas.openxmlformats.org/officeDocument/2006/relationships/hyperlink" Target="https://github.com/lhelontra/tensorflow-on-arm/releas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ing.com/bundles/deep-learning-for-basketball-scores-prediction-ser" TargetMode="External"/><Relationship Id="rId5" Type="http://schemas.openxmlformats.org/officeDocument/2006/relationships/hyperlink" Target="https://www.manning.com/liveproject/using-deep-learning-to-predict-basketball-scores" TargetMode="External"/><Relationship Id="rId4" Type="http://schemas.openxmlformats.org/officeDocument/2006/relationships/hyperlink" Target="mailto:EvanHennis@gmail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manning.com/liveproject/using-deep-learning-to-predict-basketball-scor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anning.com/bundles/deep-learning-for-basketball-scores-prediction-s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28800" y="609600"/>
            <a:ext cx="8763000" cy="1295400"/>
          </a:xfrm>
        </p:spPr>
        <p:txBody>
          <a:bodyPr anchor="t"/>
          <a:lstStyle/>
          <a:p>
            <a:pPr algn="l"/>
            <a:r>
              <a:rPr lang="en-US" sz="4000" dirty="0">
                <a:solidFill>
                  <a:schemeClr val="accent1"/>
                </a:solidFill>
              </a:rPr>
              <a:t>Computer Vision w/ Raspberry Pi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>
            <a:off x="2362200" y="1676400"/>
            <a:ext cx="8534400" cy="3124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@TheNurl</a:t>
            </a:r>
          </a:p>
          <a:p>
            <a:pPr marL="0" indent="0">
              <a:buNone/>
            </a:pPr>
            <a:r>
              <a:rPr lang="en-US" sz="1800" dirty="0"/>
              <a:t>https://eckronsoftware.wordpress.com</a:t>
            </a:r>
          </a:p>
          <a:p>
            <a:pPr marL="0" indent="0">
              <a:buNone/>
            </a:pPr>
            <a:r>
              <a:rPr lang="en-US" sz="1800" dirty="0"/>
              <a:t>https://github.com/ehennis</a:t>
            </a:r>
          </a:p>
          <a:p>
            <a:pPr marL="0" indent="0">
              <a:buNone/>
            </a:pPr>
            <a:r>
              <a:rPr lang="en-US" sz="1800" dirty="0"/>
              <a:t>YouTube: Evan Hennis</a:t>
            </a:r>
          </a:p>
          <a:p>
            <a:pPr marL="0" indent="0" algn="l">
              <a:buNone/>
            </a:pPr>
            <a:endParaRPr lang="en-US" sz="1800" b="1" dirty="0">
              <a:solidFill>
                <a:srgbClr val="D6532B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220AB55-8844-4214-B1CC-7698E5FE0578}"/>
              </a:ext>
            </a:extLst>
          </p:cNvPr>
          <p:cNvSpPr txBox="1">
            <a:spLocks/>
          </p:cNvSpPr>
          <p:nvPr/>
        </p:nvSpPr>
        <p:spPr>
          <a:xfrm>
            <a:off x="1828800" y="4953000"/>
            <a:ext cx="853440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AI and IoT Bulgaria Summit,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D4CFA-A65F-4439-8ADB-46DFDD8144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752558" y="1676400"/>
            <a:ext cx="1158864" cy="17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1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34"/>
    </mc:Choice>
    <mc:Fallback xmlns="">
      <p:transition spd="slow" advTm="128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AD4D-3A66-4135-BE24-39006961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Setup (SD, OS, Camera)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653-2DF2-4A4A-915F-FBBA818B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</a:t>
            </a:r>
          </a:p>
          <a:p>
            <a:pPr lvl="1"/>
            <a:r>
              <a:rPr lang="en-US" dirty="0"/>
              <a:t>&gt;= 8GB</a:t>
            </a:r>
          </a:p>
          <a:p>
            <a:pPr lvl="1"/>
            <a:r>
              <a:rPr lang="en-US" dirty="0"/>
              <a:t>Raspberry Pi Imager (Windows)</a:t>
            </a:r>
          </a:p>
          <a:p>
            <a:pPr lvl="1"/>
            <a:r>
              <a:rPr lang="en-US" dirty="0"/>
              <a:t>Don’t:</a:t>
            </a:r>
          </a:p>
          <a:p>
            <a:pPr lvl="2"/>
            <a:r>
              <a:rPr lang="en-US" dirty="0"/>
              <a:t>&gt;32GB</a:t>
            </a:r>
          </a:p>
          <a:p>
            <a:pPr lvl="2"/>
            <a:r>
              <a:rPr lang="en-US" dirty="0"/>
              <a:t>Write protect your card</a:t>
            </a:r>
          </a:p>
          <a:p>
            <a:r>
              <a:rPr lang="en-US" dirty="0"/>
              <a:t>Raspberry Pi OS (Formerly Raspbian) or Noobs</a:t>
            </a:r>
          </a:p>
        </p:txBody>
      </p:sp>
    </p:spTree>
    <p:extLst>
      <p:ext uri="{BB962C8B-B14F-4D97-AF65-F5344CB8AC3E}">
        <p14:creationId xmlns:p14="http://schemas.microsoft.com/office/powerpoint/2010/main" val="268728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B70F-2FAB-44C6-B410-AF8F5025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9EF46-4ADD-4AF7-B292-663968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Camera: V2 8 Megapixel</a:t>
            </a:r>
          </a:p>
          <a:p>
            <a:r>
              <a:rPr lang="en-US" dirty="0"/>
              <a:t>API: </a:t>
            </a:r>
            <a:r>
              <a:rPr lang="en-US" dirty="0" err="1"/>
              <a:t>PiCamera</a:t>
            </a:r>
            <a:endParaRPr lang="en-US" dirty="0"/>
          </a:p>
          <a:p>
            <a:pPr lvl="1"/>
            <a:r>
              <a:rPr lang="en-US" dirty="0" err="1"/>
              <a:t>Sudo</a:t>
            </a:r>
            <a:r>
              <a:rPr lang="en-US" dirty="0"/>
              <a:t> apt install python3-picamera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B7963-F057-45E5-9601-08022F4CB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800" y="1881163"/>
            <a:ext cx="5116550" cy="39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6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212A-FF82-4FBC-80FA-E5F85477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v2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BF7A-C28B-4E88-ACD2-CA6BDADE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v2 doesn’t support ARM</a:t>
            </a:r>
          </a:p>
          <a:p>
            <a:r>
              <a:rPr lang="en-US" dirty="0"/>
              <a:t>TensorFlow Lite is preferred going forward</a:t>
            </a:r>
          </a:p>
          <a:p>
            <a:pPr lvl="1"/>
            <a:r>
              <a:rPr lang="en-US" dirty="0"/>
              <a:t>I will demonstrate this later in the presentation. Also works with Android.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TensorFlow 2 ARM WHL: </a:t>
            </a:r>
            <a:r>
              <a:rPr lang="en-US" dirty="0">
                <a:hlinkClick r:id="rId2"/>
              </a:rPr>
              <a:t>https://github.com/lhelontra/tensorflow-on-arm/releases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9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2858-EBB4-4B51-AB63-83912633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MobileNetV2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07472-36C0-4870-ADE6-25866A47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into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tensorflow.keras.application.mobilenet_v2</a:t>
            </a:r>
          </a:p>
          <a:p>
            <a:r>
              <a:rPr lang="en-US" dirty="0"/>
              <a:t>Version 3 is 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94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B8FC1-022D-4E7D-9237-F1BB6341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Code (Initialization)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4BCE2-4F1F-4A3B-81E1-52B0B6DE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5" y="1600200"/>
            <a:ext cx="11945910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4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C58B-9E9E-4780-8471-6C78B4AD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Code (Stream)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385EA-8904-4713-877A-A22F426E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01" y="1828800"/>
            <a:ext cx="8590798" cy="3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7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CF63-72E1-4973-838D-575FB1E1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Code (Read)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1B82C-A14E-44E4-93A7-90F8D804B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45" y="1989008"/>
            <a:ext cx="11000834" cy="1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7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7DF6-05AA-4F21-A2F6-DF57810A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 (Initialize)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AFB9C-3726-4721-A03A-284BB1B3C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4" y="1690687"/>
            <a:ext cx="11052058" cy="484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C1482E-068C-458A-AAB4-6222AA30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2667000"/>
            <a:ext cx="11198311" cy="27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C5F6-EAA2-47B2-B803-495DAB7B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 (Predict)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0C3D8-95AB-4DCA-9D21-44E33B8A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21" y="1690688"/>
            <a:ext cx="11180581" cy="27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97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982D-F1CE-4A9C-A319-75BE1A57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7526A8-C0DA-42D5-85F2-390EB4EE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11476146" cy="2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0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51DE-3D09-4994-9443-8FB49B4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Bio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EEC3D-2E73-4BFE-BA29-7E2C446FF8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43400" y="3188970"/>
            <a:ext cx="2939078" cy="241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3C3BA2-E12F-4F19-90B1-7A43769DCF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7200" y="3440430"/>
            <a:ext cx="2919465" cy="2013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8BCDE-F20D-4A06-B616-F8F71FD1C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038075"/>
            <a:ext cx="2367805" cy="2817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0D366-93C0-41D7-8228-DDF910008DB5}"/>
              </a:ext>
            </a:extLst>
          </p:cNvPr>
          <p:cNvSpPr txBox="1"/>
          <p:nvPr/>
        </p:nvSpPr>
        <p:spPr>
          <a:xfrm>
            <a:off x="304800" y="1473737"/>
            <a:ext cx="4876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BS from Iowa State 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MS from Georgia Tech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C# developer since 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GDE in Machine Learning 2019</a:t>
            </a:r>
          </a:p>
        </p:txBody>
      </p:sp>
    </p:spTree>
    <p:extLst>
      <p:ext uri="{BB962C8B-B14F-4D97-AF65-F5344CB8AC3E}">
        <p14:creationId xmlns:p14="http://schemas.microsoft.com/office/powerpoint/2010/main" val="65437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7A43-3FAF-4810-B81D-69E58337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PiRecording">
            <a:hlinkClick r:id="" action="ppaction://media"/>
            <a:extLst>
              <a:ext uri="{FF2B5EF4-FFF2-40B4-BE49-F238E27FC236}">
                <a16:creationId xmlns:a16="http://schemas.microsoft.com/office/drawing/2014/main" id="{F1DD64C7-B579-479A-9902-2BD566ABC0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676400"/>
            <a:ext cx="7778578" cy="437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9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54BA-F0EB-4674-832D-72F1C2A5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5FFE-A24D-4CA6-9455-CB02C0F8E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</a:t>
            </a:r>
            <a:r>
              <a:rPr lang="en-US" dirty="0" err="1"/>
              <a:t>Keras</a:t>
            </a:r>
            <a:r>
              <a:rPr lang="en-US" dirty="0"/>
              <a:t> model to TF Lite Model</a:t>
            </a:r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2"/>
              </a:rPr>
              <a:t>https://github.com/ehennis/Blog/blob/master/ImageDetection/ConvertToLite.ipynb</a:t>
            </a:r>
            <a:r>
              <a:rPr lang="en-US" dirty="0"/>
              <a:t> </a:t>
            </a:r>
          </a:p>
          <a:p>
            <a:r>
              <a:rPr lang="en-US" dirty="0"/>
              <a:t>Install TensorFlow Lite subset</a:t>
            </a:r>
          </a:p>
          <a:p>
            <a:r>
              <a:rPr lang="en-US" dirty="0"/>
              <a:t>Create TF Lite Interpreter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31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BB9E-F2B7-4287-BD84-25530881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(Model Conversion)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4FC92-E5A8-4043-8D96-16A785ED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19250"/>
            <a:ext cx="10186481" cy="44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16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8655-51D3-4C1C-AE02-28D81E0C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(Install)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20FD-3A1D-4AC2-9F93-9A8FAF6C1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Guide: https://www.tensorflow.org/lite/guide/python</a:t>
            </a:r>
          </a:p>
          <a:p>
            <a:r>
              <a:rPr lang="en-US" dirty="0"/>
              <a:t>For the Raspberry Pi</a:t>
            </a:r>
          </a:p>
          <a:p>
            <a:pPr lvl="1"/>
            <a:r>
              <a:rPr lang="en-US" dirty="0"/>
              <a:t>pip3 install https://dl.google.com/coral/python/tflite_runtime-2.1.0.post1-cp37-cp37m-linux_armv7l.whl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7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E0A2-A617-4F7A-B917-600C5A07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(TF Lite Interpreter)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5BAF8-ED42-4B77-A128-795E9170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41756"/>
            <a:ext cx="8153400" cy="44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3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3F39-5089-4485-B0D8-AE090ED2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(TF Lite Main)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7E1BE-2193-4036-8D96-43B81ED17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52600"/>
            <a:ext cx="7527324" cy="44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C607-73F8-4601-A9FB-72C38F54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B5330-E357-45B8-97BC-7C49A760A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transfer learning and train on a subset of images</a:t>
            </a:r>
          </a:p>
          <a:p>
            <a:pPr lvl="1"/>
            <a:r>
              <a:rPr lang="en-US" dirty="0"/>
              <a:t>Family pictures, cars, etc.</a:t>
            </a:r>
          </a:p>
          <a:p>
            <a:r>
              <a:rPr lang="en-US" dirty="0"/>
              <a:t>Implement object tracking for security cameras</a:t>
            </a:r>
          </a:p>
          <a:p>
            <a:r>
              <a:rPr lang="en-US" dirty="0"/>
              <a:t>Add to an automated home to turn the lights on when you show up</a:t>
            </a:r>
          </a:p>
          <a:p>
            <a:r>
              <a:rPr lang="en-US" dirty="0"/>
              <a:t>Really dumb but someone online added a Pi to his clock so that if anyone was looking at the clock it would jump off the wall</a:t>
            </a:r>
          </a:p>
          <a:p>
            <a:r>
              <a:rPr lang="en-US" dirty="0"/>
              <a:t>Anything…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58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8A2BDC-ADC6-4528-8B5E-746BB58F4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(Pretrained model, easy installs, and quick results)</a:t>
            </a:r>
          </a:p>
          <a:p>
            <a:r>
              <a:rPr lang="en-US" dirty="0"/>
              <a:t>Cheap ($35 Pi, $30 camera, $ SD card)</a:t>
            </a:r>
          </a:p>
          <a:p>
            <a:r>
              <a:rPr lang="en-US" dirty="0"/>
              <a:t>Easy (I was able to do 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66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219200"/>
          </a:xfrm>
        </p:spPr>
        <p:txBody>
          <a:bodyPr/>
          <a:lstStyle/>
          <a:p>
            <a:r>
              <a:rPr lang="en-US" dirty="0"/>
              <a:t>Upcoming Events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14" y="4988038"/>
            <a:ext cx="2273004" cy="666520"/>
          </a:xfrm>
          <a:prstGeom prst="rect">
            <a:avLst/>
          </a:prstGeom>
        </p:spPr>
      </p:pic>
      <p:sp>
        <p:nvSpPr>
          <p:cNvPr id="13" name="Content Placeholder 3"/>
          <p:cNvSpPr>
            <a:spLocks noGrp="1"/>
          </p:cNvSpPr>
          <p:nvPr>
            <p:ph sz="quarter" idx="13"/>
          </p:nvPr>
        </p:nvSpPr>
        <p:spPr>
          <a:xfrm>
            <a:off x="5274531" y="4853559"/>
            <a:ext cx="4724400" cy="93548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jsTalks</a:t>
            </a:r>
            <a:r>
              <a:rPr lang="en-US" b="1" dirty="0"/>
              <a:t> (Bulgaria), 2021</a:t>
            </a:r>
          </a:p>
          <a:p>
            <a:pPr marL="0" indent="0">
              <a:buNone/>
            </a:pPr>
            <a:r>
              <a:rPr lang="en-US" dirty="0"/>
              <a:t>Nov 19-20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http://jstalks.net/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13"/>
          </p:nvPr>
        </p:nvSpPr>
        <p:spPr>
          <a:xfrm>
            <a:off x="5274531" y="3289084"/>
            <a:ext cx="4724400" cy="144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Saturday Sofia, 2021</a:t>
            </a:r>
          </a:p>
          <a:p>
            <a:pPr marL="0" indent="0">
              <a:buNone/>
            </a:pPr>
            <a:r>
              <a:rPr lang="en-US" dirty="0"/>
              <a:t>October 09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Eventbrite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71438-8F92-4DE3-BF8F-0151A9C608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69" y="3289084"/>
            <a:ext cx="2870200" cy="143510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2E71982-30B7-47CE-9DF3-2B6C729B7632}"/>
              </a:ext>
            </a:extLst>
          </p:cNvPr>
          <p:cNvSpPr txBox="1">
            <a:spLocks/>
          </p:cNvSpPr>
          <p:nvPr/>
        </p:nvSpPr>
        <p:spPr bwMode="auto">
          <a:xfrm>
            <a:off x="5257800" y="1600200"/>
            <a:ext cx="4724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b="1" dirty="0"/>
              <a:t>Data Saturday Plovdiv, 2021</a:t>
            </a:r>
          </a:p>
          <a:p>
            <a:pPr marL="0" indent="0">
              <a:buFont typeface="Arial" charset="0"/>
              <a:buNone/>
            </a:pPr>
            <a:r>
              <a:rPr lang="en-US" dirty="0"/>
              <a:t>August 28</a:t>
            </a:r>
          </a:p>
          <a:p>
            <a:pPr marL="0" indent="0">
              <a:buFont typeface="Arial" charset="0"/>
              <a:buNone/>
            </a:pPr>
            <a:r>
              <a:rPr lang="en-US" dirty="0">
                <a:hlinkClick r:id="rId7"/>
              </a:rPr>
              <a:t>Eventbrite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EB56A3-10CD-4FE6-80B0-CE142B3AB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338" y="1600200"/>
            <a:ext cx="28702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35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475B-FF0B-404E-ADA4-EC625650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</a:t>
            </a:r>
          </a:p>
        </p:txBody>
      </p:sp>
      <p:sp>
        <p:nvSpPr>
          <p:cNvPr id="31" name="AutoShape 24" descr="Image result for datacore logo">
            <a:extLst>
              <a:ext uri="{FF2B5EF4-FFF2-40B4-BE49-F238E27FC236}">
                <a16:creationId xmlns:a16="http://schemas.microsoft.com/office/drawing/2014/main" id="{2EA5C6BB-3A4D-4704-87AB-FEEE6EC229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4" y="7937"/>
            <a:ext cx="2054225" cy="205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16" descr="Microsoft">
            <a:extLst>
              <a:ext uri="{FF2B5EF4-FFF2-40B4-BE49-F238E27FC236}">
                <a16:creationId xmlns:a16="http://schemas.microsoft.com/office/drawing/2014/main" id="{DA0C6A73-7C32-4AFC-9347-B01626BC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5436833"/>
            <a:ext cx="257175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ADED0-213E-42BF-85B7-D2C8718D6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06" y="3927539"/>
            <a:ext cx="5160061" cy="696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B72EB-C167-4795-82BD-F7282D9926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96" y="3738246"/>
            <a:ext cx="4046198" cy="1306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18476-07DD-4B51-895D-23E2DD25B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1312714"/>
            <a:ext cx="5399432" cy="1801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C947CF-099E-4135-9B2F-95740F5BA4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86" y="1843437"/>
            <a:ext cx="3566294" cy="13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6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85DA-095B-4C9B-A0B8-D568919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3F0D9B-FC5C-4AAA-A0E3-074B7A90B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371600"/>
            <a:ext cx="103237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7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31E0-C5AA-48F6-B206-FEA3CF42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4D54-A6E0-498F-8402-C14007199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Leigh Johnson’s Project: </a:t>
            </a:r>
            <a:r>
              <a:rPr lang="en-US" dirty="0">
                <a:hlinkClick r:id="rId2"/>
              </a:rPr>
              <a:t>https://towardsdatascience.com/portable-computer-vision-tensorflow-2-0-on-a-raspberry-pi-part-1-of-2-84e318798ce9</a:t>
            </a:r>
            <a:r>
              <a:rPr lang="en-US" dirty="0"/>
              <a:t> </a:t>
            </a:r>
          </a:p>
          <a:p>
            <a:r>
              <a:rPr lang="en-US" dirty="0"/>
              <a:t>Camera </a:t>
            </a:r>
            <a:r>
              <a:rPr lang="en-US" dirty="0" err="1"/>
              <a:t>Api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https://picamera.readthedocs.io/en/release-1.13/</a:t>
            </a:r>
            <a:r>
              <a:rPr lang="en-US" dirty="0"/>
              <a:t> </a:t>
            </a:r>
          </a:p>
          <a:p>
            <a:r>
              <a:rPr lang="en-US" dirty="0"/>
              <a:t>TensorFlow 2 ARM WHL: </a:t>
            </a:r>
            <a:r>
              <a:rPr lang="en-US" dirty="0">
                <a:hlinkClick r:id="rId4"/>
              </a:rPr>
              <a:t>https://github.com/lhelontra/tensorflow-on-arm/releases</a:t>
            </a:r>
            <a:r>
              <a:rPr lang="en-US" dirty="0"/>
              <a:t> </a:t>
            </a:r>
          </a:p>
          <a:p>
            <a:r>
              <a:rPr lang="en-US" dirty="0"/>
              <a:t>MobileNetV2 Paper: </a:t>
            </a:r>
            <a:r>
              <a:rPr lang="en-US" dirty="0">
                <a:hlinkClick r:id="rId5"/>
              </a:rPr>
              <a:t>https://arxiv.org/abs/1801.04381</a:t>
            </a:r>
            <a:r>
              <a:rPr lang="en-US" dirty="0"/>
              <a:t> </a:t>
            </a:r>
          </a:p>
          <a:p>
            <a:r>
              <a:rPr lang="en-US" dirty="0" err="1"/>
              <a:t>MobileNet</a:t>
            </a:r>
            <a:r>
              <a:rPr lang="en-US" dirty="0"/>
              <a:t> Classes: </a:t>
            </a:r>
            <a:r>
              <a:rPr lang="en-US" dirty="0">
                <a:hlinkClick r:id="rId6"/>
              </a:rPr>
              <a:t>https://gist.github.com/yrevar/942d3a0ac09ec9e5eb3a</a:t>
            </a:r>
            <a:r>
              <a:rPr lang="en-US" dirty="0"/>
              <a:t> </a:t>
            </a:r>
          </a:p>
          <a:p>
            <a:r>
              <a:rPr lang="en-US" dirty="0"/>
              <a:t>Code Repository: </a:t>
            </a:r>
            <a:r>
              <a:rPr lang="en-US" dirty="0">
                <a:hlinkClick r:id="rId7"/>
              </a:rPr>
              <a:t>https://github.com/ehennis/Blog/tree/master/ImageDetection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30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486C-796F-4467-B1D4-ACEBB6D0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D3D77-669F-43E3-8E78-55191FB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Twitter: @TheNurl</a:t>
            </a:r>
          </a:p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https://github.com/ehennis</a:t>
            </a:r>
            <a:r>
              <a:rPr lang="en-US" dirty="0"/>
              <a:t> </a:t>
            </a:r>
          </a:p>
          <a:p>
            <a:r>
              <a:rPr lang="en-US" dirty="0"/>
              <a:t>YouTube: Evan Hennis</a:t>
            </a:r>
          </a:p>
          <a:p>
            <a:r>
              <a:rPr lang="en-US" dirty="0"/>
              <a:t>Blog: </a:t>
            </a:r>
            <a:r>
              <a:rPr lang="en-US" dirty="0">
                <a:hlinkClick r:id="rId3"/>
              </a:rPr>
              <a:t>http://blog.eckronsoftware.com</a:t>
            </a:r>
            <a:r>
              <a:rPr lang="en-US" dirty="0"/>
              <a:t> </a:t>
            </a:r>
          </a:p>
          <a:p>
            <a:r>
              <a:rPr lang="en-US" dirty="0"/>
              <a:t>Email: </a:t>
            </a:r>
            <a:r>
              <a:rPr lang="en-US" dirty="0">
                <a:hlinkClick r:id="rId4"/>
              </a:rPr>
              <a:t>EvanHennis@gmail.com</a:t>
            </a:r>
            <a:r>
              <a:rPr lang="en-US" dirty="0"/>
              <a:t> </a:t>
            </a:r>
          </a:p>
          <a:p>
            <a:r>
              <a:rPr lang="en-US" dirty="0"/>
              <a:t>Manning </a:t>
            </a:r>
            <a:r>
              <a:rPr lang="en-US" dirty="0" err="1"/>
              <a:t>liveProject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https://www.manning.com/liveproject/using-deep-learning-to-predict-basketball-scores</a:t>
            </a:r>
            <a:r>
              <a:rPr lang="en-US" dirty="0"/>
              <a:t> </a:t>
            </a:r>
          </a:p>
          <a:p>
            <a:r>
              <a:rPr lang="en-US" dirty="0"/>
              <a:t>Manning </a:t>
            </a:r>
            <a:r>
              <a:rPr lang="en-US" dirty="0" err="1"/>
              <a:t>liveProject</a:t>
            </a:r>
            <a:r>
              <a:rPr lang="en-US" dirty="0"/>
              <a:t> Series: </a:t>
            </a:r>
            <a:r>
              <a:rPr lang="en-US" dirty="0">
                <a:hlinkClick r:id="rId6"/>
              </a:rPr>
              <a:t>https://www.manning.com/bundles/deep-learning-for-basketball-scores-prediction-ser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3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1A4937-5817-4361-B538-D3B9ECB3B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1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0EFC-D314-4571-A987-CDFF090B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Deep Learning to Predict Basketball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7089D-C2CF-4BE8-BD85-4CE75AF32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https://www.manning.com/liveproject/using-deep-learning-to-predict-basketball-scores</a:t>
            </a:r>
            <a:endParaRPr lang="en-US" dirty="0"/>
          </a:p>
          <a:p>
            <a:r>
              <a:rPr lang="en-US" dirty="0"/>
              <a:t>Discount Code: ctwiotaibg21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5DE4-27FF-4E40-AA5D-FDD05391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265" y="2133600"/>
            <a:ext cx="2914135" cy="38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2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2466-7B52-4709-A737-1A478FC7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Project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4CC01-72F2-4F2E-8C54-B8B319C8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https://www.manning.com/bundles/deep-learning-for-basketball-scores-prediction-ser</a:t>
            </a:r>
            <a:endParaRPr lang="en-US" dirty="0"/>
          </a:p>
          <a:p>
            <a:r>
              <a:rPr lang="en-US" dirty="0"/>
              <a:t>Discount Code: ctwiotaibg21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02C49DD-2FA4-454E-8BC6-53735EA7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895600"/>
            <a:ext cx="257175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8AB11-1850-4E51-8FEC-BD5E2D7A9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92" y="2896029"/>
            <a:ext cx="2600325" cy="3323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8AE2B-BC65-44E6-8444-F1C3BC81C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033" y="2891481"/>
            <a:ext cx="2571750" cy="33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8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475B-FF0B-404E-ADA4-EC625650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</a:t>
            </a:r>
          </a:p>
        </p:txBody>
      </p:sp>
      <p:sp>
        <p:nvSpPr>
          <p:cNvPr id="31" name="AutoShape 24" descr="Image result for datacore logo">
            <a:extLst>
              <a:ext uri="{FF2B5EF4-FFF2-40B4-BE49-F238E27FC236}">
                <a16:creationId xmlns:a16="http://schemas.microsoft.com/office/drawing/2014/main" id="{2EA5C6BB-3A4D-4704-87AB-FEEE6EC229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4" y="7937"/>
            <a:ext cx="2054225" cy="205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16" descr="Microsoft">
            <a:extLst>
              <a:ext uri="{FF2B5EF4-FFF2-40B4-BE49-F238E27FC236}">
                <a16:creationId xmlns:a16="http://schemas.microsoft.com/office/drawing/2014/main" id="{DA0C6A73-7C32-4AFC-9347-B01626BC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5436833"/>
            <a:ext cx="257175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ADED0-213E-42BF-85B7-D2C8718D6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99" y="3927539"/>
            <a:ext cx="5160061" cy="696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B72EB-C167-4795-82BD-F7282D9926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1745510"/>
            <a:ext cx="4046198" cy="1306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18476-07DD-4B51-895D-23E2DD25B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7832" y="3162949"/>
            <a:ext cx="5160062" cy="1721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C947CF-099E-4135-9B2F-95740F5BA4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00" y="1836982"/>
            <a:ext cx="3566294" cy="13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3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763C-315B-44D3-9D23-528BE538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6CEC-1C65-469E-B31D-252A9A20C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  <a:p>
            <a:r>
              <a:rPr lang="en-US" dirty="0"/>
              <a:t>Raspberry Pi Setup (SD and OS)</a:t>
            </a:r>
          </a:p>
          <a:p>
            <a:r>
              <a:rPr lang="en-US" dirty="0"/>
              <a:t>Camera and API</a:t>
            </a:r>
          </a:p>
          <a:p>
            <a:r>
              <a:rPr lang="en-US" dirty="0"/>
              <a:t>TensorFlow v2 on ARM</a:t>
            </a:r>
          </a:p>
          <a:p>
            <a:r>
              <a:rPr lang="en-US" dirty="0"/>
              <a:t>MobileNetV2</a:t>
            </a:r>
          </a:p>
          <a:p>
            <a:r>
              <a:rPr lang="en-US" dirty="0"/>
              <a:t>Code and Demo</a:t>
            </a:r>
          </a:p>
          <a:p>
            <a:r>
              <a:rPr lang="en-US" dirty="0"/>
              <a:t>TensorFlow Lite Update</a:t>
            </a:r>
          </a:p>
          <a:p>
            <a:r>
              <a:rPr lang="en-US" dirty="0"/>
              <a:t>Future Projects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707E3-5A8B-4EA4-BB5A-63481BF29C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71" y="1600204"/>
            <a:ext cx="6445293" cy="421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5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A366-1763-4F2C-906A-56F413A0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4E9CF-5B25-409D-9656-0BD8F1C4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3</a:t>
            </a:r>
          </a:p>
          <a:p>
            <a:r>
              <a:rPr lang="en-US" dirty="0"/>
              <a:t>Raspbian (Now Raspberry Pi OS)</a:t>
            </a:r>
          </a:p>
          <a:p>
            <a:r>
              <a:rPr lang="en-US" dirty="0"/>
              <a:t>Raspberry Pi Camera Module V2-8 Megapixel</a:t>
            </a:r>
          </a:p>
          <a:p>
            <a:r>
              <a:rPr lang="en-US" dirty="0"/>
              <a:t>Leigh Johnson (@grepLeigh)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2A289-03D5-43EB-A65A-5671CE0D96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78" y="2133600"/>
            <a:ext cx="4923381" cy="38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52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Azure Bootcamp">
      <a:dk1>
        <a:srgbClr val="444444"/>
      </a:dk1>
      <a:lt1>
        <a:sysClr val="window" lastClr="FFFFFF"/>
      </a:lt1>
      <a:dk2>
        <a:srgbClr val="444444"/>
      </a:dk2>
      <a:lt2>
        <a:srgbClr val="EEECE1"/>
      </a:lt2>
      <a:accent1>
        <a:srgbClr val="1BA1E2"/>
      </a:accent1>
      <a:accent2>
        <a:srgbClr val="E85A0E"/>
      </a:accent2>
      <a:accent3>
        <a:srgbClr val="84C659"/>
      </a:accent3>
      <a:accent4>
        <a:srgbClr val="8064A2"/>
      </a:accent4>
      <a:accent5>
        <a:srgbClr val="1BA1E2"/>
      </a:accent5>
      <a:accent6>
        <a:srgbClr val="F26F26"/>
      </a:accent6>
      <a:hlink>
        <a:srgbClr val="49B4E9"/>
      </a:hlink>
      <a:folHlink>
        <a:srgbClr val="800080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816ED9BB7BAF4DA18ECE302DD3D169" ma:contentTypeVersion="0" ma:contentTypeDescription="Create a new document." ma:contentTypeScope="" ma:versionID="5e67fa84ad8fbfba21fe43d3a2158032">
  <xsd:schema xmlns:xsd="http://www.w3.org/2001/XMLSchema" xmlns:xs="http://www.w3.org/2001/XMLSchema" xmlns:p="http://schemas.microsoft.com/office/2006/metadata/properties" xmlns:ns2="09c1d6f9-af9f-47a3-8cd7-3f46e9fc7a30" targetNamespace="http://schemas.microsoft.com/office/2006/metadata/properties" ma:root="true" ma:fieldsID="ed74b5dd3998a5c4ecd47d33318c3598" ns2:_="">
    <xsd:import namespace="09c1d6f9-af9f-47a3-8cd7-3f46e9fc7a3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1d6f9-af9f-47a3-8cd7-3f46e9fc7a3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92D575-AE80-4E67-81BA-53045D626911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E4613B5F-A49F-4631-AA24-A1EA229E3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1d6f9-af9f-47a3-8cd7-3f46e9fc7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629E24-DC5F-4A45-8E1E-1D2C9D4A59CD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09c1d6f9-af9f-47a3-8cd7-3f46e9fc7a30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56118</TotalTime>
  <Words>701</Words>
  <Application>Microsoft Office PowerPoint</Application>
  <PresentationFormat>Widescreen</PresentationFormat>
  <Paragraphs>124</Paragraphs>
  <Slides>31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Courier New</vt:lpstr>
      <vt:lpstr>Palatino Linotype</vt:lpstr>
      <vt:lpstr>Segoe UI</vt:lpstr>
      <vt:lpstr>Executive</vt:lpstr>
      <vt:lpstr>Computer Vision w/ Raspberry Pi</vt:lpstr>
      <vt:lpstr>Speaker Bio</vt:lpstr>
      <vt:lpstr>Where?</vt:lpstr>
      <vt:lpstr>PowerPoint Presentation</vt:lpstr>
      <vt:lpstr>Using Deep Learning to Predict Basketball Scores</vt:lpstr>
      <vt:lpstr>Deep Learning Project Series</vt:lpstr>
      <vt:lpstr>Thanks to our Sponsors</vt:lpstr>
      <vt:lpstr>Agenda</vt:lpstr>
      <vt:lpstr>Project Introduction</vt:lpstr>
      <vt:lpstr>Raspberry Pi Setup (SD, OS, Camera)</vt:lpstr>
      <vt:lpstr>Camera and API</vt:lpstr>
      <vt:lpstr>TensorFlow v2 on ARM</vt:lpstr>
      <vt:lpstr>MobileNetV2</vt:lpstr>
      <vt:lpstr>Camera Code (Initialization)</vt:lpstr>
      <vt:lpstr>Camera Code (Stream)</vt:lpstr>
      <vt:lpstr>Camera Code (Read)</vt:lpstr>
      <vt:lpstr>MobileNet (Initialize)</vt:lpstr>
      <vt:lpstr>MobileNet (Predict)</vt:lpstr>
      <vt:lpstr>Main</vt:lpstr>
      <vt:lpstr>Demo</vt:lpstr>
      <vt:lpstr>TensorFlow Lite</vt:lpstr>
      <vt:lpstr>TensorFlow Lite (Model Conversion)</vt:lpstr>
      <vt:lpstr>TensorFlow Lite (Install)</vt:lpstr>
      <vt:lpstr>TensorFlow Lite (TF Lite Interpreter)</vt:lpstr>
      <vt:lpstr>TensorFlow Lite (TF Lite Main)</vt:lpstr>
      <vt:lpstr>Future Projects</vt:lpstr>
      <vt:lpstr>Takeaways</vt:lpstr>
      <vt:lpstr>Upcoming Events</vt:lpstr>
      <vt:lpstr>Thanks to our Sponsors</vt:lpstr>
      <vt:lpstr>Links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Evan Hennis</cp:lastModifiedBy>
  <cp:revision>1767</cp:revision>
  <cp:lastPrinted>2017-08-25T20:37:58Z</cp:lastPrinted>
  <dcterms:created xsi:type="dcterms:W3CDTF">2013-01-23T08:47:43Z</dcterms:created>
  <dcterms:modified xsi:type="dcterms:W3CDTF">2021-06-25T19:31:40Z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2JYJWW57FYT7-704-7</vt:lpwstr>
  </property>
  <property fmtid="{D5CDD505-2E9C-101B-9397-08002B2CF9AE}" pid="3" name="_dlc_DocIdItemGuid">
    <vt:lpwstr>c2aef0c1-f83e-440b-860e-81a659a55256</vt:lpwstr>
  </property>
  <property fmtid="{D5CDD505-2E9C-101B-9397-08002B2CF9AE}" pid="4" name="_dlc_DocIdUrl">
    <vt:lpwstr>http://corp.infragistics.local/regional/bgso/jssaturday/_layouts/DocIdRedir.aspx?ID=2JYJWW57FYT7-704-7, 2JYJWW57FYT7-704-7</vt:lpwstr>
  </property>
</Properties>
</file>